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320" r:id="rId2"/>
    <p:sldId id="321" r:id="rId3"/>
    <p:sldId id="324" r:id="rId4"/>
    <p:sldId id="325" r:id="rId5"/>
    <p:sldId id="326" r:id="rId6"/>
    <p:sldId id="328" r:id="rId7"/>
    <p:sldId id="327" r:id="rId8"/>
    <p:sldId id="329" r:id="rId9"/>
    <p:sldId id="330" r:id="rId10"/>
    <p:sldId id="331" r:id="rId11"/>
    <p:sldId id="256" r:id="rId12"/>
  </p:sldIdLst>
  <p:sldSz cx="9144000" cy="5143500" type="screen16x9"/>
  <p:notesSz cx="6808788" cy="9940925"/>
  <p:embeddedFontLst>
    <p:embeddedFont>
      <p:font typeface="Aeroport" panose="020B0604020202020204" charset="-52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Nunito" panose="020B0604020202020204" charset="-52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3EF"/>
    <a:srgbClr val="F1F9FD"/>
    <a:srgbClr val="D1841D"/>
    <a:srgbClr val="CFD5EA"/>
    <a:srgbClr val="113A5B"/>
    <a:srgbClr val="003B5C"/>
    <a:srgbClr val="F2DCDB"/>
    <a:srgbClr val="D2DEEF"/>
    <a:srgbClr val="E2E297"/>
    <a:srgbClr val="1D1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13" tIns="92213" rIns="92213" bIns="92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754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26312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spcFirstLastPara="1" wrap="square" lIns="92213" tIns="92213" rIns="92213" bIns="92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85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59" y="624840"/>
            <a:ext cx="3482008" cy="3603996"/>
          </a:xfrm>
          <a:prstGeom prst="rect">
            <a:avLst/>
          </a:prstGeom>
        </p:spPr>
      </p:pic>
      <p:sp>
        <p:nvSpPr>
          <p:cNvPr id="9" name="Google Shape;277;p13"/>
          <p:cNvSpPr txBox="1">
            <a:spLocks/>
          </p:cNvSpPr>
          <p:nvPr/>
        </p:nvSpPr>
        <p:spPr>
          <a:xfrm>
            <a:off x="3063952" y="1972453"/>
            <a:ext cx="5548150" cy="1198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300" b="1" dirty="0">
                <a:solidFill>
                  <a:srgbClr val="FFC000"/>
                </a:solidFill>
                <a:latin typeface="+mn-lt"/>
              </a:rPr>
              <a:t>СЫБАЙЛАС ЖЕМҚОРЛЫҚҚА </a:t>
            </a:r>
          </a:p>
          <a:p>
            <a:pPr algn="ctr"/>
            <a:r>
              <a:rPr lang="ru-RU" sz="2300" b="1" dirty="0">
                <a:solidFill>
                  <a:srgbClr val="FFC000"/>
                </a:solidFill>
                <a:latin typeface="+mn-lt"/>
              </a:rPr>
              <a:t>ҚАРСЫ МӘДЕНИЕТ</a:t>
            </a:r>
          </a:p>
        </p:txBody>
      </p:sp>
    </p:spTree>
    <p:extLst>
      <p:ext uri="{BB962C8B-B14F-4D97-AF65-F5344CB8AC3E}">
        <p14:creationId xmlns:p14="http://schemas.microsoft.com/office/powerpoint/2010/main" val="40903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/>
              </a:rPr>
              <a:t>                           </a:t>
            </a:r>
          </a:p>
          <a:p>
            <a:endParaRPr lang="kk-KZ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/>
            </a:endParaRPr>
          </a:p>
          <a:p>
            <a:endParaRPr lang="kk-KZ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/>
            </a:endParaRPr>
          </a:p>
          <a:p>
            <a:r>
              <a:rPr lang="kk-KZ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/>
              </a:rPr>
              <a:t>	            «Пайда ойлама, ар ойла»</a:t>
            </a:r>
            <a:endParaRPr lang="ru-RU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173090" y="1198245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1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id="{3011AE6C-446F-4980-17F4-90F37930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1944" y="2481694"/>
            <a:ext cx="242455" cy="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3" name="AutoShape 10" descr="Picture background">
            <a:extLst>
              <a:ext uri="{FF2B5EF4-FFF2-40B4-BE49-F238E27FC236}">
                <a16:creationId xmlns:a16="http://schemas.microsoft.com/office/drawing/2014/main" id="{71C19730-F557-DF5C-1E2F-EBFE8BF25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09AEF-7146-D68E-163E-480776139E72}"/>
              </a:ext>
            </a:extLst>
          </p:cNvPr>
          <p:cNvSpPr txBox="1"/>
          <p:nvPr/>
        </p:nvSpPr>
        <p:spPr>
          <a:xfrm>
            <a:off x="1648909" y="843386"/>
            <a:ext cx="4819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«Қулық, сұмдық, ұрлықпен мал жиылмас, Сұм нәпсің үйір болса, тез тыйылмас. </a:t>
            </a:r>
          </a:p>
          <a:p>
            <a:r>
              <a:rPr lang="kk-K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Зиян шекпей қалмайсың ондай істен, </a:t>
            </a:r>
          </a:p>
          <a:p>
            <a:r>
              <a:rPr lang="kk-KZ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Мал кетер, мазаң кетер, ар бұйырмас.» </a:t>
            </a:r>
            <a:endParaRPr lang="ru-KZ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D8D5138-3F99-44EA-B188-8A00B397C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0" t="7399" r="44110" b="15421"/>
          <a:stretch/>
        </p:blipFill>
        <p:spPr bwMode="auto">
          <a:xfrm>
            <a:off x="6369632" y="473130"/>
            <a:ext cx="2403846" cy="24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06411A-292B-E983-2B23-D7107A160263}"/>
              </a:ext>
            </a:extLst>
          </p:cNvPr>
          <p:cNvSpPr txBox="1"/>
          <p:nvPr/>
        </p:nvSpPr>
        <p:spPr>
          <a:xfrm>
            <a:off x="6400800" y="2958465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u="sng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(Абай Құнанбайұлы)</a:t>
            </a:r>
            <a:endParaRPr lang="ru-RU" sz="1600" b="1" u="sng" dirty="0">
              <a:solidFill>
                <a:schemeClr val="bg1">
                  <a:lumMod val="95000"/>
                </a:schemeClr>
              </a:solidFill>
              <a:latin typeface="+mn-lt"/>
              <a:cs typeface="Arial"/>
            </a:endParaRPr>
          </a:p>
          <a:p>
            <a:endParaRPr lang="ru-KZ" dirty="0"/>
          </a:p>
        </p:txBody>
      </p:sp>
      <p:pic>
        <p:nvPicPr>
          <p:cNvPr id="11" name="Рисунок 10" descr="Книги со сплошной заливкой">
            <a:extLst>
              <a:ext uri="{FF2B5EF4-FFF2-40B4-BE49-F238E27FC236}">
                <a16:creationId xmlns:a16="http://schemas.microsoft.com/office/drawing/2014/main" id="{2ADB5F86-8F1D-4ECB-B7BE-F2CF122DC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408" y="2024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5C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05" y="-260493"/>
            <a:ext cx="2749006" cy="2845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D8A205-01D8-0BBC-DB97-EDFFB8575E12}"/>
              </a:ext>
            </a:extLst>
          </p:cNvPr>
          <p:cNvSpPr txBox="1"/>
          <p:nvPr/>
        </p:nvSpPr>
        <p:spPr>
          <a:xfrm>
            <a:off x="333375" y="2724150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НАЗАРЛАРЫҢЫЗҒА РАҚМЕТ!</a:t>
            </a:r>
            <a:endParaRPr lang="ru-K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941923" y="145818"/>
            <a:ext cx="7917364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Қазақстан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Республикасының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сыбайлас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жемқорлыққа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қарсы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саясатының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2022 – 2026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жылдарға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арналған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тұжырымдамасы</a:t>
            </a:r>
            <a:endParaRPr lang="ru-RU" sz="1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9"/>
          <p:cNvSpPr txBox="1"/>
          <p:nvPr/>
        </p:nvSpPr>
        <p:spPr>
          <a:xfrm>
            <a:off x="881725" y="4030380"/>
            <a:ext cx="7680383" cy="26289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lang="ru-RU" b="1" dirty="0">
                <a:solidFill>
                  <a:schemeClr val="bg1"/>
                </a:solidFill>
                <a:latin typeface="Tahoma"/>
                <a:cs typeface="Tahoma"/>
              </a:rPr>
              <a:t>БІРІНШІ МІНДЕТ - СЫБАЙЛАС ЖЕМҚОРЛЫҚҚА ТӨЗБЕУШІЛІКТІ ҚАЛЫПТАСТЫРУ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060B652-2A7C-1CF9-8D85-1BF79633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84" y="1019642"/>
            <a:ext cx="4807527" cy="27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kk-KZ" sz="1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Мемлекеттік қызмет атқару - </a:t>
            </a:r>
            <a:r>
              <a:rPr lang="kk-KZ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қоғам мен мемлекет тарапынан ерекше сенім білдіру</a:t>
            </a:r>
            <a:r>
              <a:rPr lang="kk-KZ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050" dirty="0">
              <a:solidFill>
                <a:srgbClr val="FFFF00"/>
              </a:solidFill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656960" y="152400"/>
            <a:ext cx="8303467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rgbClr val="FFC000"/>
                </a:solidFill>
                <a:latin typeface="+mn-lt"/>
              </a:rPr>
              <a:t>«СЫБАЙЛАС ЖЕМҚОРЛЫҚҚА ҚАРСЫ ІС-ҚИМЫЛ ТУРАЛЫ» ҚАЗАҚСТАН РЕСПУБЛИКАСЫ ЗАҢЫ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5"/>
          <p:cNvSpPr txBox="1"/>
          <p:nvPr/>
        </p:nvSpPr>
        <p:spPr>
          <a:xfrm>
            <a:off x="464820" y="1868676"/>
            <a:ext cx="8242762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spcBef>
                <a:spcPts val="125"/>
              </a:spcBef>
            </a:pP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      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Сыбайлас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жемқорлыққа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қарсы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мәдениетті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қалыптастыру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–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сыбайлас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жемқорлыққа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қарсы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іс-қимыл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субъектілерінің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қоғамда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сыбайлас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жемқорлыққа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төзбеушілікті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көрсететін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құндылықтар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жүйесін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сақтау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және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нығайту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бойынша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өз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құзыреті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шегінде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жүзеге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асыратын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pc="85" dirty="0" err="1">
                <a:solidFill>
                  <a:srgbClr val="FFFFFF"/>
                </a:solidFill>
                <a:latin typeface="Tahoma"/>
                <a:cs typeface="Tahoma"/>
              </a:rPr>
              <a:t>қызметі</a:t>
            </a:r>
            <a:r>
              <a:rPr lang="ru-RU" spc="8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lang="ru-R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78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-600605" y="140970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rgbClr val="FFC000"/>
                </a:solidFill>
                <a:latin typeface="+mn-lt"/>
              </a:rPr>
              <a:t>СЫБАЙЛАС ЖЕМҚОРЛЫҚ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C6259A45-E4B9-44EF-9E61-FEC74AFFC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41" y="1294408"/>
            <a:ext cx="1099426" cy="1099426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2351625"/>
            <a:ext cx="2987040" cy="1668210"/>
          </a:xfrm>
          <a:prstGeom prst="rect">
            <a:avLst/>
          </a:prstGeom>
        </p:spPr>
        <p:txBody>
          <a:bodyPr vert="horz" lIns="91370" tIns="45685" rIns="91370" bIns="45685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мемлекеттің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әлеуметтік-экономикалық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дамуын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тежейді</a:t>
            </a:r>
            <a:endParaRPr lang="ru-RU" sz="1600" dirty="0">
              <a:solidFill>
                <a:schemeClr val="bg1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13" name="Picture 2056">
            <a:extLst>
              <a:ext uri="{FF2B5EF4-FFF2-40B4-BE49-F238E27FC236}">
                <a16:creationId xmlns:a16="http://schemas.microsoft.com/office/drawing/2014/main" id="{DCE35BF4-7CAC-4BC8-A9E3-8B00C1B532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9" y="1257975"/>
            <a:ext cx="1056949" cy="941973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101340" y="2361150"/>
            <a:ext cx="2659380" cy="1152175"/>
          </a:xfrm>
          <a:prstGeom prst="rect">
            <a:avLst/>
          </a:prstGeom>
        </p:spPr>
        <p:txBody>
          <a:bodyPr vert="horz" lIns="91370" tIns="45685" rIns="91370" bIns="45685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әлеуметтік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жүйені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оның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ішінде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билікті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құлдыратады</a:t>
            </a:r>
            <a:endParaRPr lang="ru-RU" sz="1600" dirty="0">
              <a:solidFill>
                <a:schemeClr val="bg1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254115" y="2370325"/>
            <a:ext cx="2659380" cy="1152175"/>
          </a:xfrm>
          <a:prstGeom prst="rect">
            <a:avLst/>
          </a:prstGeom>
        </p:spPr>
        <p:txBody>
          <a:bodyPr vert="horz" lIns="91370" tIns="45685" rIns="91370" bIns="45685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азаматтар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мен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ұйымдардың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мемлекеттің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заңды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мүддесін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бұзады</a:t>
            </a:r>
            <a:endParaRPr lang="ru-RU" sz="1600" dirty="0">
              <a:solidFill>
                <a:schemeClr val="bg1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17174D93-7E9F-D440-1EEB-2F37C64D7975}"/>
              </a:ext>
            </a:extLst>
          </p:cNvPr>
          <p:cNvSpPr txBox="1">
            <a:spLocks/>
          </p:cNvSpPr>
          <p:nvPr/>
        </p:nvSpPr>
        <p:spPr>
          <a:xfrm>
            <a:off x="2954136" y="3722878"/>
            <a:ext cx="2659380" cy="1152175"/>
          </a:xfrm>
          <a:prstGeom prst="rect">
            <a:avLst/>
          </a:prstGeom>
        </p:spPr>
        <p:txBody>
          <a:bodyPr vert="horz" lIns="91370" tIns="45685" rIns="91370" bIns="45685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мемлекет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қауіпсіздігіне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қатер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төндіреді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болашағына</a:t>
            </a:r>
            <a:r>
              <a:rPr lang="ru-RU" sz="1600" dirty="0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 балта </a:t>
            </a:r>
            <a:r>
              <a:rPr lang="ru-RU" sz="1600" dirty="0" err="1">
                <a:solidFill>
                  <a:schemeClr val="bg1"/>
                </a:solidFill>
                <a:latin typeface="Aeroport" panose="02000000000000000000" pitchFamily="2" charset="-52"/>
                <a:cs typeface="Arial" panose="020B0604020202020204" pitchFamily="34" charset="0"/>
              </a:rPr>
              <a:t>шабады</a:t>
            </a:r>
            <a:endParaRPr lang="ru-RU" sz="1600" dirty="0">
              <a:solidFill>
                <a:schemeClr val="bg1"/>
              </a:solidFill>
              <a:latin typeface="Aeroport" panose="020000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A945DC2-941F-391D-C9CE-1E2BB68A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3" y="1192837"/>
            <a:ext cx="1111301" cy="1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23377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298555" y="129540"/>
            <a:ext cx="8959745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rgbClr val="FFC000"/>
                </a:solidFill>
                <a:latin typeface="+mn-lt"/>
              </a:rPr>
              <a:t>СЫБАЙЛАС ЖЕМҚОРЛЫҚҚА ҚАРСЫ ЗАҢНАМА ТРАНСФОРМАЦИЯСЫ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632308D-8922-43F5-9FF4-C20FEDF42EA0}"/>
              </a:ext>
            </a:extLst>
          </p:cNvPr>
          <p:cNvSpPr txBox="1"/>
          <p:nvPr/>
        </p:nvSpPr>
        <p:spPr>
          <a:xfrm>
            <a:off x="234513" y="1138421"/>
            <a:ext cx="2760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Сыбайлас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жемқорлыққа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қарсы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күрес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ҚР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Заңы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(1998 ж.)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AC39C-DB51-0BDA-F346-A4AA1FBD0A9B}"/>
              </a:ext>
            </a:extLst>
          </p:cNvPr>
          <p:cNvSpPr txBox="1"/>
          <p:nvPr/>
        </p:nvSpPr>
        <p:spPr>
          <a:xfrm>
            <a:off x="4101663" y="1157471"/>
            <a:ext cx="2760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қылмыстық-құқықтық жазалау шаралары</a:t>
            </a:r>
            <a:endParaRPr lang="ru-RU" sz="1050" b="1" dirty="0">
              <a:solidFill>
                <a:srgbClr val="FFFF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71AC850-5A27-8F24-4238-97DCF53B8D73}"/>
              </a:ext>
            </a:extLst>
          </p:cNvPr>
          <p:cNvCxnSpPr/>
          <p:nvPr/>
        </p:nvCxnSpPr>
        <p:spPr>
          <a:xfrm>
            <a:off x="2994659" y="1428750"/>
            <a:ext cx="83439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6296A04-31F2-3CD3-591C-68E0C860A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1" t="9260" r="8444" b="9815"/>
          <a:stretch/>
        </p:blipFill>
        <p:spPr bwMode="auto">
          <a:xfrm>
            <a:off x="7300881" y="944866"/>
            <a:ext cx="1088214" cy="107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3D4FBA-4FE6-3AA2-96FF-36D43D172372}"/>
              </a:ext>
            </a:extLst>
          </p:cNvPr>
          <p:cNvSpPr txBox="1"/>
          <p:nvPr/>
        </p:nvSpPr>
        <p:spPr>
          <a:xfrm>
            <a:off x="263088" y="3443471"/>
            <a:ext cx="27601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Сыбайлас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жемқорлыққа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қарсы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іс-қимыл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ҚР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Заңы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(2015 ж.)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DD2F7F-E7BC-1687-0A48-5A0F39F34F12}"/>
              </a:ext>
            </a:extLst>
          </p:cNvPr>
          <p:cNvSpPr txBox="1"/>
          <p:nvPr/>
        </p:nvSpPr>
        <p:spPr>
          <a:xfrm>
            <a:off x="4130238" y="3491096"/>
            <a:ext cx="2760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Превентивті шаралар</a:t>
            </a:r>
            <a:endParaRPr lang="ru-RU" sz="105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85911D1-53F4-29C9-8955-B7B5473DD58F}"/>
              </a:ext>
            </a:extLst>
          </p:cNvPr>
          <p:cNvCxnSpPr/>
          <p:nvPr/>
        </p:nvCxnSpPr>
        <p:spPr>
          <a:xfrm>
            <a:off x="3032759" y="3752850"/>
            <a:ext cx="83439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E781B9A7-98AE-8971-FA5D-4472D7B0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82" y="3230128"/>
            <a:ext cx="1385837" cy="13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6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279505" y="-24765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600" b="1" dirty="0">
                <a:solidFill>
                  <a:srgbClr val="FFC000"/>
                </a:solidFill>
                <a:latin typeface="+mn-lt"/>
              </a:rPr>
              <a:t>СЫБАЙЛАС ЖЕМҚОРЛЫҚ ҚҰҚЫҚ БҰЗУШЫЛЫҚТАР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66675" y="874395"/>
            <a:ext cx="4194811" cy="415155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endParaRPr lang="kk-K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5">
            <a:extLst>
              <a:ext uri="{FF2B5EF4-FFF2-40B4-BE49-F238E27FC236}">
                <a16:creationId xmlns:a16="http://schemas.microsoft.com/office/drawing/2014/main" id="{4C7DF560-76B6-6C26-28E3-63D9D038D5F6}"/>
              </a:ext>
            </a:extLst>
          </p:cNvPr>
          <p:cNvSpPr/>
          <p:nvPr/>
        </p:nvSpPr>
        <p:spPr>
          <a:xfrm>
            <a:off x="4328161" y="864869"/>
            <a:ext cx="4663439" cy="416107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6B328-3407-4BEE-1E8F-C26AD414EEEE}"/>
              </a:ext>
            </a:extLst>
          </p:cNvPr>
          <p:cNvSpPr txBox="1"/>
          <p:nvPr/>
        </p:nvSpPr>
        <p:spPr>
          <a:xfrm>
            <a:off x="1153212" y="523875"/>
            <a:ext cx="2468193" cy="307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ӘКІМШІЛІК СЖҚБ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385A4-8963-1E09-908C-2C3F30380608}"/>
              </a:ext>
            </a:extLst>
          </p:cNvPr>
          <p:cNvSpPr txBox="1"/>
          <p:nvPr/>
        </p:nvSpPr>
        <p:spPr>
          <a:xfrm>
            <a:off x="4733925" y="503753"/>
            <a:ext cx="4130570" cy="3077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СЫБАЙЛАС ЖЕМҚОРЛЫҚ ҚЫЛМЫСТАР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56D53-88F5-B680-071D-956EC30DDFFA}"/>
              </a:ext>
            </a:extLst>
          </p:cNvPr>
          <p:cNvSpPr txBox="1"/>
          <p:nvPr/>
        </p:nvSpPr>
        <p:spPr>
          <a:xfrm>
            <a:off x="66674" y="957305"/>
            <a:ext cx="4194811" cy="386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Жеке тұлғалардың заңсыз материалдық </a:t>
            </a:r>
          </a:p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сыйақы беруi 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676-б.)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Мемлекеттiк функцияларды орындауға уәкiлеттiк берілген тұлғаның не оған теңестiрiлген тұлғаның заңсыз материалдық сыйақы алуы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677-б.)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Заңды тұлғалардың заңсыз материалдық сыйақы беруi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678-б.)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Мемлекеттiк органдар мен жергiлiктi өзiн-өзi басқару органдарының заңсыз кәсiпкерлiк қызметтi жүзеге асыруы және заңсыз кiрiстер алуы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679-б.)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Мемлекеттік органдар басшыларының сыбайлас жемқорлыққа қарсы іс-қимыл жөніндегі шараларды қабылдамауы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680-б.)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-Бұрын сыбайлас жемқорлық қылмыс               жасаған адамдарды жұмысқа қабылдау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681-б.)</a:t>
            </a:r>
            <a:r>
              <a:rPr lang="kk-KZ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FF258-DD8A-1FDB-BD41-D5430C5CA076}"/>
              </a:ext>
            </a:extLst>
          </p:cNvPr>
          <p:cNvSpPr txBox="1"/>
          <p:nvPr/>
        </p:nvSpPr>
        <p:spPr>
          <a:xfrm>
            <a:off x="4279671" y="833350"/>
            <a:ext cx="4815840" cy="417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1950"/>
              </a:lnSpc>
              <a:spcBef>
                <a:spcPts val="1125"/>
              </a:spcBef>
              <a:spcAft>
                <a:spcPts val="675"/>
              </a:spcAft>
            </a:pP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Сенiп тапсырылған бөтен мүлiктi иемденiп алу немесе талан-таражға салу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Алаяқтық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Қылмыстық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жолмен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ақшаны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мүлікті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заңдастыру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жылыстату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Заңсыз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иемденілген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активтерді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кірісіне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айналдырудан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оларды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заңдастыру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жылыстату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218-1-б.)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Экономикалық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контрабанда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234-б.)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Рейдерлiк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249-б.</a:t>
            </a:r>
            <a:r>
              <a:rPr lang="kk-KZ" sz="1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Лауазымдық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өкiлеттiктерді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теріс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361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-Б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илiктi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лауазымдық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өкiлеттiктерді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362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Кәсіпкерлік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заңсыз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364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Заңды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кәсіпкерлік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қызметпен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айналысуға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кедергі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4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365</a:t>
            </a:r>
            <a:r>
              <a:rPr lang="kk-KZ" sz="14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366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367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Парақорлыққа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делдал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368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Қызметтiк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жалғандық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369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Қызметтегi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әрекетсiздiк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370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Билiктi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терiс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450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Билiктi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kk-KZ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451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Биліктің</a:t>
            </a:r>
            <a:r>
              <a:rPr lang="en-US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әрекетсіздігі</a:t>
            </a:r>
            <a:r>
              <a:rPr lang="kk-KZ" kern="1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(452</a:t>
            </a:r>
            <a:r>
              <a:rPr lang="kk-KZ" sz="1200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-б.)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3660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chemeClr val="bg1"/>
                </a:solidFill>
                <a:cs typeface="Arial"/>
              </a:rPr>
              <a:t>    ҚР Қылмыстық кодексінің 72-бабы 8-тармағына сәйкес, ауыр және аса ауыр  </a:t>
            </a:r>
          </a:p>
          <a:p>
            <a:r>
              <a:rPr lang="kk-KZ" sz="1600" b="1" dirty="0">
                <a:solidFill>
                  <a:srgbClr val="C00000"/>
                </a:solidFill>
                <a:cs typeface="Arial"/>
              </a:rPr>
              <a:t>     </a:t>
            </a:r>
            <a:r>
              <a:rPr lang="kk-KZ" sz="1600" b="1" dirty="0">
                <a:solidFill>
                  <a:srgbClr val="FFFF00"/>
                </a:solidFill>
                <a:cs typeface="Arial"/>
              </a:rPr>
              <a:t>сыбайлас   жемқорлық қылмыстарды жасаған адамдарға</a:t>
            </a:r>
            <a:r>
              <a:rPr lang="kk-KZ" sz="1600" b="1" dirty="0">
                <a:solidFill>
                  <a:srgbClr val="C00000"/>
                </a:solidFill>
                <a:cs typeface="Arial"/>
              </a:rPr>
              <a:t> </a:t>
            </a:r>
            <a:r>
              <a:rPr lang="kk-KZ" b="1" i="1" dirty="0">
                <a:solidFill>
                  <a:schemeClr val="bg1"/>
                </a:solidFill>
                <a:cs typeface="Arial"/>
              </a:rPr>
              <a:t>(жүкті әйелдер, жас  </a:t>
            </a:r>
          </a:p>
          <a:p>
            <a:r>
              <a:rPr lang="kk-KZ" b="1" i="1" dirty="0">
                <a:solidFill>
                  <a:schemeClr val="bg1"/>
                </a:solidFill>
                <a:cs typeface="Arial"/>
              </a:rPr>
              <a:t>     балалары бар әйелдер, жас балаларын жалғыз өзі тәрбиелеп отырған еркектер, елу </a:t>
            </a:r>
          </a:p>
          <a:p>
            <a:r>
              <a:rPr lang="kk-KZ" b="1" i="1" dirty="0">
                <a:solidFill>
                  <a:schemeClr val="bg1"/>
                </a:solidFill>
                <a:cs typeface="Arial"/>
              </a:rPr>
              <a:t>     сегіз жастағы және ол жастан асқан әйелдер, алпыс үш жастағы және ол жастан </a:t>
            </a:r>
          </a:p>
          <a:p>
            <a:r>
              <a:rPr lang="kk-KZ" b="1" i="1" dirty="0">
                <a:solidFill>
                  <a:schemeClr val="bg1"/>
                </a:solidFill>
                <a:cs typeface="Arial"/>
              </a:rPr>
              <a:t>    асқан еркектер, бірінші немесе екінші топтағы мүгедектігі бар адамдар жасаған </a:t>
            </a:r>
          </a:p>
          <a:p>
            <a:r>
              <a:rPr lang="kk-KZ" b="1" i="1" dirty="0">
                <a:solidFill>
                  <a:schemeClr val="bg1"/>
                </a:solidFill>
                <a:cs typeface="Arial"/>
              </a:rPr>
              <a:t>    жағдайларды) </a:t>
            </a:r>
            <a:r>
              <a:rPr lang="kk-KZ" sz="1600" b="1" dirty="0">
                <a:solidFill>
                  <a:srgbClr val="FFFF00"/>
                </a:solidFill>
                <a:cs typeface="Arial"/>
              </a:rPr>
              <a:t>шартты түрде мерзімінен бұрын босату қолданылмайды</a:t>
            </a:r>
            <a:endParaRPr lang="ru-RU" sz="1600" b="1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173090" y="1198245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b="1" dirty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Қазақстан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Республикасының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Мемлекеттік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қызметі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туралы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» ҚР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Заңының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61-бабы 1-тармағының 11-тармақшасына </a:t>
            </a:r>
            <a:r>
              <a:rPr lang="ru-RU" sz="1600" b="1" dirty="0" err="1">
                <a:solidFill>
                  <a:schemeClr val="bg1"/>
                </a:solidFill>
                <a:latin typeface="+mn-lt"/>
              </a:rPr>
              <a:t>сәйкес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,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әкімшілік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сыбайлас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жемқорлық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құқық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бұзушылық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жасауы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мемлекетт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к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әк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мш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л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к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қызметш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лерд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ң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мемлекетт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к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қызметт</a:t>
            </a:r>
            <a:r>
              <a:rPr lang="en-US" sz="1600" b="1" dirty="0" err="1">
                <a:solidFill>
                  <a:srgbClr val="FFC000"/>
                </a:solidFill>
                <a:latin typeface="+mn-lt"/>
              </a:rPr>
              <a:t>i</a:t>
            </a:r>
            <a:r>
              <a:rPr lang="en-US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тоқтатуына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негіз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болып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1600" b="1" dirty="0" err="1">
                <a:solidFill>
                  <a:srgbClr val="FFC000"/>
                </a:solidFill>
                <a:latin typeface="+mn-lt"/>
              </a:rPr>
              <a:t>табылады</a:t>
            </a:r>
            <a:r>
              <a:rPr lang="ru-RU" sz="1600" b="1" dirty="0">
                <a:solidFill>
                  <a:srgbClr val="FFC000"/>
                </a:solidFill>
                <a:latin typeface="+mn-lt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6563" y="2266337"/>
            <a:ext cx="8812773" cy="11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chemeClr val="bg1"/>
              </a:solidFill>
              <a:latin typeface="Aeroport" panose="02000000000000000000" pitchFamily="2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787BEE1-6D1C-242C-3AFD-504C1F6D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049" y="913830"/>
            <a:ext cx="1147949" cy="11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chemeClr val="bg1"/>
                </a:solidFill>
                <a:cs typeface="Arial"/>
              </a:rPr>
              <a:t>    </a:t>
            </a:r>
            <a:endParaRPr lang="ru-RU" sz="1600" b="1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173090" y="1198245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1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6563" y="2599712"/>
            <a:ext cx="8812773" cy="11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chemeClr val="bg1"/>
              </a:solidFill>
              <a:latin typeface="Aeroport" panose="02000000000000000000" pitchFamily="2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459546C7-0FA6-EBAA-B666-73F3C61AE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57" y="2733538"/>
            <a:ext cx="1673879" cy="15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>
            <a:extLst>
              <a:ext uri="{FF2B5EF4-FFF2-40B4-BE49-F238E27FC236}">
                <a16:creationId xmlns:a16="http://schemas.microsoft.com/office/drawing/2014/main" id="{ABA31395-6C46-4452-11C9-EA197F674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t="2518" r="28778" b="2037"/>
          <a:stretch/>
        </p:blipFill>
        <p:spPr bwMode="auto">
          <a:xfrm>
            <a:off x="1274352" y="170464"/>
            <a:ext cx="1028000" cy="22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F9E31A-53D9-5650-2C2D-471DB258E647}"/>
              </a:ext>
            </a:extLst>
          </p:cNvPr>
          <p:cNvSpPr txBox="1"/>
          <p:nvPr/>
        </p:nvSpPr>
        <p:spPr>
          <a:xfrm>
            <a:off x="4295775" y="294526"/>
            <a:ext cx="1857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Ар-намыс</a:t>
            </a:r>
          </a:p>
          <a:p>
            <a:endParaRPr lang="kk-KZ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Ұят</a:t>
            </a:r>
          </a:p>
          <a:p>
            <a:endParaRPr lang="kk-KZ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Парасаттылық</a:t>
            </a:r>
          </a:p>
          <a:p>
            <a:endParaRPr lang="kk-KZ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Адалдық</a:t>
            </a:r>
            <a:endParaRPr lang="kk-KZ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Назад со сплошной заливкой">
            <a:extLst>
              <a:ext uri="{FF2B5EF4-FFF2-40B4-BE49-F238E27FC236}">
                <a16:creationId xmlns:a16="http://schemas.microsoft.com/office/drawing/2014/main" id="{27EB939F-47A5-92BC-13A9-561089E06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742500" y="903972"/>
            <a:ext cx="914400" cy="914400"/>
          </a:xfrm>
          <a:prstGeom prst="rect">
            <a:avLst/>
          </a:prstGeom>
        </p:spPr>
      </p:pic>
      <p:pic>
        <p:nvPicPr>
          <p:cNvPr id="2" name="Рисунок 1" descr="Назад со сплошной заливкой">
            <a:extLst>
              <a:ext uri="{FF2B5EF4-FFF2-40B4-BE49-F238E27FC236}">
                <a16:creationId xmlns:a16="http://schemas.microsoft.com/office/drawing/2014/main" id="{01DF843B-2418-4AA6-E1EA-DEF59BDB76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9910" y="3237199"/>
            <a:ext cx="830574" cy="830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A864E-4CC6-A145-92F0-9754267D6912}"/>
              </a:ext>
            </a:extLst>
          </p:cNvPr>
          <p:cNvSpPr txBox="1"/>
          <p:nvPr/>
        </p:nvSpPr>
        <p:spPr>
          <a:xfrm>
            <a:off x="4274985" y="2843765"/>
            <a:ext cx="1857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Арам ниеттілік</a:t>
            </a:r>
          </a:p>
          <a:p>
            <a:endParaRPr lang="kk-KZ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Пайдакүнемдік</a:t>
            </a:r>
            <a:endParaRPr lang="kk-KZ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Ашкөздік</a:t>
            </a:r>
          </a:p>
          <a:p>
            <a:endParaRPr lang="kk-KZ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Сыбайластық</a:t>
            </a:r>
            <a:endParaRPr lang="kk-K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600" b="1" dirty="0">
                <a:solidFill>
                  <a:schemeClr val="bg1"/>
                </a:solidFill>
                <a:cs typeface="Arial"/>
              </a:rPr>
              <a:t>    </a:t>
            </a:r>
            <a:endParaRPr lang="ru-RU" sz="1600" b="1" dirty="0">
              <a:solidFill>
                <a:srgbClr val="FFFF00"/>
              </a:solidFill>
              <a:cs typeface="Arial"/>
            </a:endParaRPr>
          </a:p>
        </p:txBody>
      </p:sp>
      <p:sp>
        <p:nvSpPr>
          <p:cNvPr id="3" name="Google Shape;277;p13"/>
          <p:cNvSpPr txBox="1">
            <a:spLocks/>
          </p:cNvSpPr>
          <p:nvPr/>
        </p:nvSpPr>
        <p:spPr>
          <a:xfrm>
            <a:off x="173090" y="1198245"/>
            <a:ext cx="7212859" cy="579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16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87AE06-76EA-554B-8088-CB382E529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680"/>
            <a:ext cx="993880" cy="10287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074420" y="129540"/>
            <a:ext cx="7620" cy="60198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2F60975-6BA7-9E13-FD9C-92515D1B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1" y="3144344"/>
            <a:ext cx="3102033" cy="16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Picture background">
            <a:extLst>
              <a:ext uri="{FF2B5EF4-FFF2-40B4-BE49-F238E27FC236}">
                <a16:creationId xmlns:a16="http://schemas.microsoft.com/office/drawing/2014/main" id="{3011AE6C-446F-4980-17F4-90F37930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1944" y="2481694"/>
            <a:ext cx="242455" cy="24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A9FBFC0-812B-FFAE-D3CB-B3429754E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77" y="3138420"/>
            <a:ext cx="3102033" cy="165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11FA64-CDCE-9095-BEA2-50CE71A31F7D}"/>
              </a:ext>
            </a:extLst>
          </p:cNvPr>
          <p:cNvSpPr txBox="1"/>
          <p:nvPr/>
        </p:nvSpPr>
        <p:spPr>
          <a:xfrm>
            <a:off x="784504" y="2336661"/>
            <a:ext cx="733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>
                <a:solidFill>
                  <a:schemeClr val="tx1"/>
                </a:solidFill>
              </a:rPr>
              <a:t>СЫБАЙЛАС ЖЕМҚОРЛЫҚ </a:t>
            </a:r>
            <a:r>
              <a:rPr lang="kk-KZ" sz="2000" dirty="0">
                <a:solidFill>
                  <a:schemeClr val="bg1"/>
                </a:solidFill>
              </a:rPr>
              <a:t>- ЖАҚСЫЛЫҚҚА АПАРМАЙДЫ</a:t>
            </a:r>
          </a:p>
        </p:txBody>
      </p:sp>
      <p:pic>
        <p:nvPicPr>
          <p:cNvPr id="12" name="Рисунок 11" descr="Предупреждение со сплошной заливкой">
            <a:extLst>
              <a:ext uri="{FF2B5EF4-FFF2-40B4-BE49-F238E27FC236}">
                <a16:creationId xmlns:a16="http://schemas.microsoft.com/office/drawing/2014/main" id="{A9EB11C0-04DF-B0A6-D77A-1D0615024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8737" y="3140479"/>
            <a:ext cx="915093" cy="915093"/>
          </a:xfrm>
          <a:prstGeom prst="rect">
            <a:avLst/>
          </a:prstGeom>
        </p:spPr>
      </p:pic>
      <p:sp>
        <p:nvSpPr>
          <p:cNvPr id="13" name="AutoShape 10" descr="Picture background">
            <a:extLst>
              <a:ext uri="{FF2B5EF4-FFF2-40B4-BE49-F238E27FC236}">
                <a16:creationId xmlns:a16="http://schemas.microsoft.com/office/drawing/2014/main" id="{71C19730-F557-DF5C-1E2F-EBFE8BF254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02E2EA40-9B37-676A-D1B3-44B2557B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38" y="345419"/>
            <a:ext cx="2855053" cy="17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584</Words>
  <Application>Microsoft Office PowerPoint</Application>
  <PresentationFormat>Экран (16:9)</PresentationFormat>
  <Paragraphs>96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Aeroport</vt:lpstr>
      <vt:lpstr>Nunito</vt:lpstr>
      <vt:lpstr>Tahoma</vt:lpstr>
      <vt:lpstr>Calibri</vt:lpstr>
      <vt:lpstr>Arial</vt:lpstr>
      <vt:lpstr>Maven Pro</vt:lpstr>
      <vt:lpstr>Times New Roman</vt:lpstr>
      <vt:lpstr>Momentum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СИСТЕМА ГОСУДАРСТВЕННОГО ПЛАНИРОВАНИЯ</dc:title>
  <dc:creator>Жигер Байдилдин</dc:creator>
  <cp:lastModifiedBy>Бакыт Шотов</cp:lastModifiedBy>
  <cp:revision>373</cp:revision>
  <cp:lastPrinted>2021-09-14T02:49:05Z</cp:lastPrinted>
  <dcterms:modified xsi:type="dcterms:W3CDTF">2024-10-15T06:49:45Z</dcterms:modified>
</cp:coreProperties>
</file>